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598" r:id="rId5"/>
    <p:sldId id="599" r:id="rId6"/>
    <p:sldId id="600" r:id="rId7"/>
    <p:sldId id="601" r:id="rId8"/>
    <p:sldId id="602" r:id="rId9"/>
    <p:sldId id="603" r:id="rId10"/>
    <p:sldId id="615" r:id="rId11"/>
    <p:sldId id="616" r:id="rId12"/>
    <p:sldId id="617" r:id="rId13"/>
    <p:sldId id="618" r:id="rId14"/>
    <p:sldId id="619" r:id="rId15"/>
    <p:sldId id="620" r:id="rId16"/>
    <p:sldId id="621" r:id="rId17"/>
    <p:sldId id="622" r:id="rId18"/>
    <p:sldId id="623" r:id="rId19"/>
    <p:sldId id="613" r:id="rId20"/>
    <p:sldId id="614" r:id="rId21"/>
    <p:sldId id="259" r:id="rId2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 ANTONIO IZAGUIRRE MINAYA" initials="AAIM" lastIdx="2" clrIdx="0">
    <p:extLst>
      <p:ext uri="{19B8F6BF-5375-455C-9EA6-DF929625EA0E}">
        <p15:presenceInfo xmlns:p15="http://schemas.microsoft.com/office/powerpoint/2012/main" userId="S-1-5-21-1280482202-4056878361-557001864-109990" providerId="AD"/>
      </p:ext>
    </p:extLst>
  </p:cmAuthor>
  <p:cmAuthor id="2" name="Melissa Lozada Morales" initials="ML" lastIdx="1" clrIdx="1">
    <p:extLst>
      <p:ext uri="{19B8F6BF-5375-455C-9EA6-DF929625EA0E}">
        <p15:presenceInfo xmlns:p15="http://schemas.microsoft.com/office/powerpoint/2012/main" userId="477f1675d191a3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1"/>
    <p:restoredTop sz="94694"/>
  </p:normalViewPr>
  <p:slideViewPr>
    <p:cSldViewPr snapToGrid="0">
      <p:cViewPr varScale="1">
        <p:scale>
          <a:sx n="61" d="100"/>
          <a:sy n="61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B84C-7D87-4227-AB18-848D87CF2B9B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E2FE-9F3E-49A6-BC95-30520D2281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945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22/01/2024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trayectoriaditen_03@minedu.gob.pe" TargetMode="External"/><Relationship Id="rId13" Type="http://schemas.openxmlformats.org/officeDocument/2006/relationships/hyperlink" Target="mailto:rmiraya@minedu.gob.pe" TargetMode="External"/><Relationship Id="rId3" Type="http://schemas.microsoft.com/office/2007/relationships/hdphoto" Target="../media/hdphoto1.wdp"/><Relationship Id="rId7" Type="http://schemas.openxmlformats.org/officeDocument/2006/relationships/hyperlink" Target="mailto:trayectoriaditen_02@minedu.gob.pe" TargetMode="External"/><Relationship Id="rId12" Type="http://schemas.openxmlformats.org/officeDocument/2006/relationships/hyperlink" Target="mailto:prea@minedu.gob.p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ayectoriaditen_01@minedu.gob.pe" TargetMode="External"/><Relationship Id="rId11" Type="http://schemas.openxmlformats.org/officeDocument/2006/relationships/hyperlink" Target="mailto:trayectoriaditen_09@minedu.gob.pe" TargetMode="External"/><Relationship Id="rId5" Type="http://schemas.openxmlformats.org/officeDocument/2006/relationships/image" Target="../media/image31.png"/><Relationship Id="rId10" Type="http://schemas.openxmlformats.org/officeDocument/2006/relationships/hyperlink" Target="mailto:trayectoriaditen_08@minedu.gob.pe" TargetMode="External"/><Relationship Id="rId4" Type="http://schemas.openxmlformats.org/officeDocument/2006/relationships/image" Target="../media/image30.png"/><Relationship Id="rId9" Type="http://schemas.openxmlformats.org/officeDocument/2006/relationships/hyperlink" Target="mailto:trayectoriaditen_04@minedu.gob.p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2493712"/>
            <a:ext cx="10132996" cy="1132322"/>
          </a:xfrm>
        </p:spPr>
        <p:txBody>
          <a:bodyPr anchor="ctr">
            <a:normAutofit fontScale="90000"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CONTRATO DE AUXILIARES DE EDUCACIÓN</a:t>
            </a:r>
            <a:endPara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79F78-9C65-AE40-AAF8-1AE8C61CD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1759"/>
            <a:ext cx="9144000" cy="587090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Viceministerial </a:t>
            </a:r>
            <a:r>
              <a:rPr lang="es-P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N.°</a:t>
            </a:r>
            <a:r>
              <a:rPr lang="es-P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005-2024-MINEDU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3786583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9D1CF895-8449-D5DA-07B9-3D92EFEF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9" y="215991"/>
            <a:ext cx="2552248" cy="553662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B609CA9B-2F09-A86A-787B-F663259DFFB9}"/>
              </a:ext>
            </a:extLst>
          </p:cNvPr>
          <p:cNvSpPr txBox="1">
            <a:spLocks/>
          </p:cNvSpPr>
          <p:nvPr/>
        </p:nvSpPr>
        <p:spPr>
          <a:xfrm>
            <a:off x="5078437" y="6034015"/>
            <a:ext cx="2035126" cy="58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3E9AA65-613B-B9D5-8E56-E3846938D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995" y="79138"/>
            <a:ext cx="1372222" cy="8273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C0CD11-7162-48AB-BC84-E0C33AC74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975" y="215991"/>
            <a:ext cx="2429896" cy="5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124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Tipos de contratación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610289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956ADD5C-C38C-472D-B4CD-32548796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908" y="4447452"/>
            <a:ext cx="3744619" cy="9591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 excepcional</a:t>
            </a:r>
            <a:endParaRPr lang="es-MX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CD44F26D-C4BC-4EE4-ABDC-A426E0BA3A2A}"/>
              </a:ext>
            </a:extLst>
          </p:cNvPr>
          <p:cNvSpPr txBox="1">
            <a:spLocks/>
          </p:cNvSpPr>
          <p:nvPr/>
        </p:nvSpPr>
        <p:spPr>
          <a:xfrm>
            <a:off x="7609181" y="4447452"/>
            <a:ext cx="3744619" cy="959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Arial" panose="020B0604020202020204" pitchFamily="34" charset="0"/>
              <a:buNone/>
            </a:pPr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 por evaluación de expedientes</a:t>
            </a:r>
            <a:endParaRPr lang="es-MX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809A30-1C04-4413-B75C-2CE7C7DC5F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2135" y="2934726"/>
            <a:ext cx="1298710" cy="129871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D38433-8D6D-4EEB-82B0-1D7DEE9C14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0730" y="2934726"/>
            <a:ext cx="1298710" cy="129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4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124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Contratación excepcional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610289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BFD78E0-736A-4762-808A-73955A2E251E}"/>
              </a:ext>
            </a:extLst>
          </p:cNvPr>
          <p:cNvSpPr txBox="1"/>
          <p:nvPr/>
        </p:nvSpPr>
        <p:spPr>
          <a:xfrm>
            <a:off x="3790950" y="2965185"/>
            <a:ext cx="77370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PE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P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lazas vacantes que se encuentran ubicadas en IIEE por convenio o aquellas que tienen la facultad de proponer.</a:t>
            </a:r>
          </a:p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endParaRPr lang="es-PE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PE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s-P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erificar que el personal propuesto cumpla con los requisitos y no tenga impedimento para asumir el cargo.</a:t>
            </a:r>
          </a:p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endParaRPr lang="es-PE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P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ntre los meses de enero y febrero ingresa la propuesta del postulante acreditando los requisitos de formación académica para la modalidad educativa y nivel  señalado en la presente norma.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21D22E-617B-40D4-B8B1-677E643D670D}"/>
              </a:ext>
            </a:extLst>
          </p:cNvPr>
          <p:cNvSpPr txBox="1"/>
          <p:nvPr/>
        </p:nvSpPr>
        <p:spPr>
          <a:xfrm>
            <a:off x="977111" y="1775315"/>
            <a:ext cx="10376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proceso lo realiza Recursos Humanos, y debe considerarse lo siguiente: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0FDB449-D503-4F21-8B17-F83CFC8D1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390584"/>
            <a:ext cx="2593658" cy="40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124"/>
            <a:ext cx="126873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Evaluación de Expedientes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610289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BFD78E0-736A-4762-808A-73955A2E251E}"/>
              </a:ext>
            </a:extLst>
          </p:cNvPr>
          <p:cNvSpPr txBox="1"/>
          <p:nvPr/>
        </p:nvSpPr>
        <p:spPr>
          <a:xfrm>
            <a:off x="838200" y="2390584"/>
            <a:ext cx="106897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da en todas aquellas plazas vacantes que no son parte de la contratación excepcional.</a:t>
            </a:r>
          </a:p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Adjuntar los documentos que acreditan el cumplimiento de los requisitos.</a:t>
            </a:r>
          </a:p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ejecuta de manera paralela a la contratación excepcional.</a:t>
            </a:r>
          </a:p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el postulante presenta más de una postulación en la UGEL solo se considera la primera.</a:t>
            </a:r>
          </a:p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postulante que estando presente en la adjudicación no elige una plaza, o que no pueda asistir a la adjudicación, o no acredite a un representante mediante carta poder simple, mantiene su lugar en el cuadro de méritos, por una única oportunidad adicional, de no presentarse o no adjudicar, es retirado del cuadro de mérito, pudiendo participar de una nueva convocatoria una vez que se haya terminado con el cuadro de mérito vigente.</a:t>
            </a:r>
          </a:p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auxiliar de educación que se encuentre ocupando una plaza que se ha generado por licencia o sanción del titular, puede continuar con cubrir la misma plaza, siempre que no varíe las condiciones del contrato.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21D22E-617B-40D4-B8B1-677E643D670D}"/>
              </a:ext>
            </a:extLst>
          </p:cNvPr>
          <p:cNvSpPr txBox="1"/>
          <p:nvPr/>
        </p:nvSpPr>
        <p:spPr>
          <a:xfrm>
            <a:off x="977111" y="1775315"/>
            <a:ext cx="10376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El proceso lo realiza el comité de contrato y debe considerarse lo siguiente:</a:t>
            </a:r>
          </a:p>
        </p:txBody>
      </p:sp>
    </p:spTree>
    <p:extLst>
      <p:ext uri="{BB962C8B-B14F-4D97-AF65-F5344CB8AC3E}">
        <p14:creationId xmlns:p14="http://schemas.microsoft.com/office/powerpoint/2010/main" val="314114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124"/>
            <a:ext cx="126873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Cronograma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610289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64C323-4F74-4FBB-AC25-0EF92C51D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95090"/>
              </p:ext>
            </p:extLst>
          </p:nvPr>
        </p:nvGraphicFramePr>
        <p:xfrm>
          <a:off x="977111" y="1879744"/>
          <a:ext cx="10708043" cy="4484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689">
                  <a:extLst>
                    <a:ext uri="{9D8B030D-6E8A-4147-A177-3AD203B41FA5}">
                      <a16:colId xmlns:a16="http://schemas.microsoft.com/office/drawing/2014/main" val="629229207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038642012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218924610"/>
                    </a:ext>
                  </a:extLst>
                </a:gridCol>
                <a:gridCol w="3005611">
                  <a:extLst>
                    <a:ext uri="{9D8B030D-6E8A-4147-A177-3AD203B41FA5}">
                      <a16:colId xmlns:a16="http://schemas.microsoft.com/office/drawing/2014/main" val="2258888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10394"/>
                  </a:ext>
                </a:extLst>
              </a:tr>
              <a:tr h="238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 publicación de las plazas vacantes 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Minedu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de enero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4159854592"/>
                  </a:ext>
                </a:extLst>
              </a:tr>
              <a:tr h="238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PE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Validación de las plazas vacantes 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UGEL</a:t>
                      </a: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29 de enero al 8 de febrero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3593013973"/>
                  </a:ext>
                </a:extLst>
              </a:tr>
              <a:tr h="238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Publicación final de plazas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DRE/UGEL</a:t>
                      </a: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de febrero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3566211291"/>
                  </a:ext>
                </a:extLst>
              </a:tr>
              <a:tr h="238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PE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Inscripción de postulantes 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Postulante / UGEL</a:t>
                      </a:r>
                      <a:endParaRPr lang="es-PE" sz="1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30 de enero al 2 de febrero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2533425066"/>
                  </a:ext>
                </a:extLst>
              </a:tr>
              <a:tr h="238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Verificación del cumplimiento de requisitos 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Comité </a:t>
                      </a:r>
                      <a:endParaRPr lang="es-PE" sz="1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5 al 9 de febrero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2283309886"/>
                  </a:ext>
                </a:extLst>
              </a:tr>
              <a:tr h="361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de expedientes que cumplen con los requisitos.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Comité </a:t>
                      </a:r>
                      <a:endParaRPr lang="es-PE" sz="1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5 al 9 de febrero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43936641"/>
                  </a:ext>
                </a:extLst>
              </a:tr>
              <a:tr h="238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Publicación de resultados preliminares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Comité </a:t>
                      </a:r>
                      <a:endParaRPr lang="es-PE" sz="1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de febrero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3532390159"/>
                  </a:ext>
                </a:extLst>
              </a:tr>
              <a:tr h="1905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 de reclamos 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Postulante</a:t>
                      </a:r>
                      <a:endParaRPr lang="es-PE" sz="1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y 14 de febrero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2709895331"/>
                  </a:ext>
                </a:extLst>
              </a:tr>
              <a:tr h="1288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PE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Absolución de reclamos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 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 y 15 de febrero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3681120662"/>
                  </a:ext>
                </a:extLst>
              </a:tr>
              <a:tr h="238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Publicación Final de resultados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 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de febrero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2182075839"/>
                  </a:ext>
                </a:extLst>
              </a:tr>
              <a:tr h="2389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Adjudicación de plazas en estricto orden de mérito.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 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19 al 21 de febrero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3070495378"/>
                  </a:ext>
                </a:extLst>
              </a:tr>
              <a:tr h="4841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Remisión de expedientes de postulantes adjudicados a la oficina de personal o quien haga sus veces.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 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y 23 de febrero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767753240"/>
                  </a:ext>
                </a:extLst>
              </a:tr>
              <a:tr h="361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Emisión de resolución de Contrato a través del NEXUS.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UGEL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22  al 26 de febrero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1196779134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Elaborar y presentar el informe final del procedimiento de contratación Contrato al director de la UGEL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 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de febrero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1391054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PE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Elevar el informe del procedimiento a la DRE</a:t>
                      </a:r>
                      <a:endParaRPr lang="es-PE" sz="1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UGEL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de febrero</a:t>
                      </a:r>
                      <a:endParaRPr lang="es-PE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213033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20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124"/>
            <a:ext cx="126873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Criterios de evaluación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610289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34AD5FA-A1F8-45FC-953F-40861F945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058166"/>
              </p:ext>
            </p:extLst>
          </p:nvPr>
        </p:nvGraphicFramePr>
        <p:xfrm>
          <a:off x="977111" y="2299379"/>
          <a:ext cx="10275410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209">
                  <a:extLst>
                    <a:ext uri="{9D8B030D-6E8A-4147-A177-3AD203B41FA5}">
                      <a16:colId xmlns:a16="http://schemas.microsoft.com/office/drawing/2014/main" val="709544231"/>
                    </a:ext>
                  </a:extLst>
                </a:gridCol>
                <a:gridCol w="5538802">
                  <a:extLst>
                    <a:ext uri="{9D8B030D-6E8A-4147-A177-3AD203B41FA5}">
                      <a16:colId xmlns:a16="http://schemas.microsoft.com/office/drawing/2014/main" val="2962128545"/>
                    </a:ext>
                  </a:extLst>
                </a:gridCol>
                <a:gridCol w="1134058">
                  <a:extLst>
                    <a:ext uri="{9D8B030D-6E8A-4147-A177-3AD203B41FA5}">
                      <a16:colId xmlns:a16="http://schemas.microsoft.com/office/drawing/2014/main" val="13094976"/>
                    </a:ext>
                  </a:extLst>
                </a:gridCol>
                <a:gridCol w="1173341">
                  <a:extLst>
                    <a:ext uri="{9D8B030D-6E8A-4147-A177-3AD203B41FA5}">
                      <a16:colId xmlns:a16="http://schemas.microsoft.com/office/drawing/2014/main" val="3604697910"/>
                    </a:ext>
                  </a:extLst>
                </a:gridCol>
              </a:tblGrid>
              <a:tr h="454053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A EVALUAR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PUNTAJE MÁX.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PUNTAJE TOTAL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84070"/>
                  </a:ext>
                </a:extLst>
              </a:tr>
              <a:tr h="930808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 ACADÉMICA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Estudios superiores acreditados como requisitos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Séptimo (VII) ciclo, cinco (5) puntos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Octavo (VIII) ciclo, diez (10) puntos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Noveno (IX) ciclo, quince (15 puntos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Décimo (X) ciclo – Grado de Bachiller, veinte (20) puntos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 de Profesor o Licenciado en Educación, veinticinco (25) puntos.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30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 anchor="ctr"/>
                </a:tc>
                <a:extLst>
                  <a:ext uri="{0D108BD9-81ED-4DB2-BD59-A6C34878D82A}">
                    <a16:rowId xmlns:a16="http://schemas.microsoft.com/office/drawing/2014/main" val="3247793792"/>
                  </a:ext>
                </a:extLst>
              </a:tr>
              <a:tr h="60540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 profesional técnico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título profesional técnico, tiene que haber sido expedido por un instituto superior tecnológico, equivalente a una carrera de seis (6) ciclos académicos y puede ser de cualquier carrera técnica.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977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7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124"/>
            <a:ext cx="126873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Criterios de evaluación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610289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994F5900-5C7B-4BCF-BF06-C6BAD0A83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91378"/>
              </p:ext>
            </p:extLst>
          </p:nvPr>
        </p:nvGraphicFramePr>
        <p:xfrm>
          <a:off x="1078390" y="1696616"/>
          <a:ext cx="1027541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071">
                  <a:extLst>
                    <a:ext uri="{9D8B030D-6E8A-4147-A177-3AD203B41FA5}">
                      <a16:colId xmlns:a16="http://schemas.microsoft.com/office/drawing/2014/main" val="709544231"/>
                    </a:ext>
                  </a:extLst>
                </a:gridCol>
                <a:gridCol w="6623940">
                  <a:extLst>
                    <a:ext uri="{9D8B030D-6E8A-4147-A177-3AD203B41FA5}">
                      <a16:colId xmlns:a16="http://schemas.microsoft.com/office/drawing/2014/main" val="2962128545"/>
                    </a:ext>
                  </a:extLst>
                </a:gridCol>
                <a:gridCol w="1134058">
                  <a:extLst>
                    <a:ext uri="{9D8B030D-6E8A-4147-A177-3AD203B41FA5}">
                      <a16:colId xmlns:a16="http://schemas.microsoft.com/office/drawing/2014/main" val="13094976"/>
                    </a:ext>
                  </a:extLst>
                </a:gridCol>
                <a:gridCol w="1173341">
                  <a:extLst>
                    <a:ext uri="{9D8B030D-6E8A-4147-A177-3AD203B41FA5}">
                      <a16:colId xmlns:a16="http://schemas.microsoft.com/office/drawing/2014/main" val="3604697910"/>
                    </a:ext>
                  </a:extLst>
                </a:gridCol>
              </a:tblGrid>
              <a:tr h="454053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A EVALUAR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PUNTAJE MÁX.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PUNTAJE TOTAL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84070"/>
                  </a:ext>
                </a:extLst>
              </a:tr>
              <a:tr h="145296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 CONTINUA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Capacitación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Emitido por el Minedu/DRE/UGEL, los expedidos por las universidades e institutos superiores pedagógicos.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Duración mínima de cincuenta (50) horas.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Realizado en los últimos cinco (5) años.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Temática de la capacitación debe estar referida a las funciones que desarrolla el auxiliar de educación respetando el ciclo, nivel y modalidad educativa al que postula. 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cada certificado que cumpla los criterios y condiciones se otorga un (1) punto y como máximo hasta cinco (5) certificados que acumule cinco (5) puntos.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PE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5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 anchor="ctr"/>
                </a:tc>
                <a:extLst>
                  <a:ext uri="{0D108BD9-81ED-4DB2-BD59-A6C34878D82A}">
                    <a16:rowId xmlns:a16="http://schemas.microsoft.com/office/drawing/2014/main" val="274118919"/>
                  </a:ext>
                </a:extLst>
              </a:tr>
              <a:tr h="544863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EXPERIENCIA LABORAL 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Experiencia en el cargo de auxiliar de educación 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reconoce 0.25 puntos por cada mes de trabajo acreditado, no se considera ninguna experiencia laboral que se haya realizado entre los meses de enero y febrero.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65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 anchor="ctr"/>
                </a:tc>
                <a:extLst>
                  <a:ext uri="{0D108BD9-81ED-4DB2-BD59-A6C34878D82A}">
                    <a16:rowId xmlns:a16="http://schemas.microsoft.com/office/drawing/2014/main" val="1060847147"/>
                  </a:ext>
                </a:extLst>
              </a:tr>
              <a:tr h="36324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Experiencia en el cargo de auxiliar de educación en la modalidad y nivel al que postula. 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-"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reconoce 0.60 puntos por cada mes de trabajo acreditado.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PE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4054" marR="34054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537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87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124"/>
            <a:ext cx="126873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Conformación del comité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610289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AEB94DC-8966-4C70-8533-0FF4813F06E6}"/>
              </a:ext>
            </a:extLst>
          </p:cNvPr>
          <p:cNvSpPr txBox="1"/>
          <p:nvPr/>
        </p:nvSpPr>
        <p:spPr>
          <a:xfrm>
            <a:off x="2345989" y="6081755"/>
            <a:ext cx="8169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30412"/>
              </a:buClr>
            </a:pPr>
            <a:r>
              <a:rPr lang="es-P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proceso de contratación está a cargo del comité de contrato 2023</a:t>
            </a:r>
            <a:r>
              <a:rPr lang="es-PE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FB9020-1583-4E83-999B-1756975D9420}"/>
              </a:ext>
            </a:extLst>
          </p:cNvPr>
          <p:cNvSpPr txBox="1"/>
          <p:nvPr/>
        </p:nvSpPr>
        <p:spPr>
          <a:xfrm>
            <a:off x="-188928" y="1770421"/>
            <a:ext cx="58058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defRPr>
            </a:lvl1pPr>
          </a:lstStyle>
          <a:p>
            <a:pPr marL="1200150" lvl="2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 conformado por cuatro (4) integrantes (titulares y alternos). La UGEL, con base a su estructura organizacional, determinar los puestos y/o cargos que conforman el comité.</a:t>
            </a:r>
          </a:p>
          <a:p>
            <a:pPr marL="1200150" lvl="2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endParaRPr lang="es-PE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Asimismo, el cuarto integrante es un representante de los auxiliares de educación nombrado.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6850BCE-FA53-4AC7-9095-9DEB497DD4C4}"/>
              </a:ext>
            </a:extLst>
          </p:cNvPr>
          <p:cNvSpPr/>
          <p:nvPr/>
        </p:nvSpPr>
        <p:spPr>
          <a:xfrm>
            <a:off x="6264364" y="1661639"/>
            <a:ext cx="5510107" cy="923330"/>
          </a:xfrm>
          <a:prstGeom prst="roundRect">
            <a:avLst>
              <a:gd name="adj" fmla="val 238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0488F5-2578-4F9C-9A17-D466C0231D1A}"/>
              </a:ext>
            </a:extLst>
          </p:cNvPr>
          <p:cNvSpPr txBox="1"/>
          <p:nvPr/>
        </p:nvSpPr>
        <p:spPr>
          <a:xfrm>
            <a:off x="6430865" y="1648501"/>
            <a:ext cx="517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la segunda semana de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mes de</a:t>
            </a:r>
            <a:r>
              <a:rPr lang="es-P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enero se emite la resolución de conformación.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AF448EF-9CA8-43B3-BFB9-63BFAE2643BD}"/>
              </a:ext>
            </a:extLst>
          </p:cNvPr>
          <p:cNvSpPr/>
          <p:nvPr/>
        </p:nvSpPr>
        <p:spPr>
          <a:xfrm>
            <a:off x="6264364" y="3145019"/>
            <a:ext cx="5510107" cy="1209776"/>
          </a:xfrm>
          <a:prstGeom prst="roundRect">
            <a:avLst>
              <a:gd name="adj" fmla="val 238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A62173B-58AD-4B5C-8B8C-E7A62EEA94F7}"/>
              </a:ext>
            </a:extLst>
          </p:cNvPr>
          <p:cNvSpPr txBox="1"/>
          <p:nvPr/>
        </p:nvSpPr>
        <p:spPr>
          <a:xfrm>
            <a:off x="6430865" y="3160259"/>
            <a:ext cx="5177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Segunda semana del mes de diciembre del año anterior al que se realizará el proceso, acreditación del representante de los auxiliares.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94D977E-7F7A-49FC-862A-74B73A164702}"/>
              </a:ext>
            </a:extLst>
          </p:cNvPr>
          <p:cNvSpPr/>
          <p:nvPr/>
        </p:nvSpPr>
        <p:spPr>
          <a:xfrm>
            <a:off x="6264365" y="4847457"/>
            <a:ext cx="5510107" cy="923330"/>
          </a:xfrm>
          <a:prstGeom prst="roundRect">
            <a:avLst>
              <a:gd name="adj" fmla="val 238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9234372-7928-40A6-8FD7-735EA570D63F}"/>
              </a:ext>
            </a:extLst>
          </p:cNvPr>
          <p:cNvSpPr txBox="1"/>
          <p:nvPr/>
        </p:nvSpPr>
        <p:spPr>
          <a:xfrm>
            <a:off x="6430865" y="4859051"/>
            <a:ext cx="5177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Tercera y cuarta semana del mes de diciembre presentar padrones para mostrar la mayoría.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E49C2B4-3336-4BA7-8AF5-E817A03682C0}"/>
              </a:ext>
            </a:extLst>
          </p:cNvPr>
          <p:cNvSpPr/>
          <p:nvPr/>
        </p:nvSpPr>
        <p:spPr>
          <a:xfrm>
            <a:off x="5752962" y="1743292"/>
            <a:ext cx="343038" cy="5967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970A5284-E0AF-48C3-BCCC-A145B2413E77}"/>
              </a:ext>
            </a:extLst>
          </p:cNvPr>
          <p:cNvSpPr/>
          <p:nvPr/>
        </p:nvSpPr>
        <p:spPr>
          <a:xfrm>
            <a:off x="5735552" y="3479837"/>
            <a:ext cx="343038" cy="5967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7940CF8B-E7C8-4109-9F8C-3395D82631E8}"/>
              </a:ext>
            </a:extLst>
          </p:cNvPr>
          <p:cNvSpPr/>
          <p:nvPr/>
        </p:nvSpPr>
        <p:spPr>
          <a:xfrm>
            <a:off x="5731673" y="5022325"/>
            <a:ext cx="343038" cy="5967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6B73C9-883C-4D6D-A709-A65544226E2C}"/>
              </a:ext>
            </a:extLst>
          </p:cNvPr>
          <p:cNvSpPr txBox="1"/>
          <p:nvPr/>
        </p:nvSpPr>
        <p:spPr>
          <a:xfrm>
            <a:off x="788181" y="4513112"/>
            <a:ext cx="48602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caso las organizaciones sindicales no acrediten representante, es potestad del titular de la entidad conformar el referido comité sin considerar la participación de dicho representante.</a:t>
            </a:r>
          </a:p>
        </p:txBody>
      </p:sp>
    </p:spTree>
    <p:extLst>
      <p:ext uri="{BB962C8B-B14F-4D97-AF65-F5344CB8AC3E}">
        <p14:creationId xmlns:p14="http://schemas.microsoft.com/office/powerpoint/2010/main" val="392677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124"/>
            <a:ext cx="126873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Procedimiento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610289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AEB94DC-8966-4C70-8533-0FF4813F06E6}"/>
              </a:ext>
            </a:extLst>
          </p:cNvPr>
          <p:cNvSpPr txBox="1"/>
          <p:nvPr/>
        </p:nvSpPr>
        <p:spPr>
          <a:xfrm>
            <a:off x="977111" y="1775315"/>
            <a:ext cx="10376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proceso de contratación está a cargo del comité de contrato 2023.</a:t>
            </a:r>
          </a:p>
        </p:txBody>
      </p:sp>
      <p:sp>
        <p:nvSpPr>
          <p:cNvPr id="26" name="Google Shape;1662;p42">
            <a:extLst>
              <a:ext uri="{FF2B5EF4-FFF2-40B4-BE49-F238E27FC236}">
                <a16:creationId xmlns:a16="http://schemas.microsoft.com/office/drawing/2014/main" id="{EC94DA01-8473-474A-ABA6-CC4053AAA2F7}"/>
              </a:ext>
            </a:extLst>
          </p:cNvPr>
          <p:cNvSpPr/>
          <p:nvPr/>
        </p:nvSpPr>
        <p:spPr>
          <a:xfrm>
            <a:off x="9357632" y="2139257"/>
            <a:ext cx="2704680" cy="906164"/>
          </a:xfrm>
          <a:prstGeom prst="rightArrow">
            <a:avLst>
              <a:gd name="adj1" fmla="val 61398"/>
              <a:gd name="adj2" fmla="val 69307"/>
            </a:avLst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00" dirty="0">
              <a:latin typeface="DM Sans" pitchFamily="2" charset="0"/>
            </a:endParaRPr>
          </a:p>
        </p:txBody>
      </p:sp>
      <p:sp>
        <p:nvSpPr>
          <p:cNvPr id="27" name="Google Shape;1662;p42">
            <a:extLst>
              <a:ext uri="{FF2B5EF4-FFF2-40B4-BE49-F238E27FC236}">
                <a16:creationId xmlns:a16="http://schemas.microsoft.com/office/drawing/2014/main" id="{6B817BB6-1473-46A4-ACF9-CDBEF2C07283}"/>
              </a:ext>
            </a:extLst>
          </p:cNvPr>
          <p:cNvSpPr/>
          <p:nvPr/>
        </p:nvSpPr>
        <p:spPr>
          <a:xfrm>
            <a:off x="7819158" y="2133112"/>
            <a:ext cx="2704680" cy="906164"/>
          </a:xfrm>
          <a:prstGeom prst="rightArrow">
            <a:avLst>
              <a:gd name="adj1" fmla="val 61398"/>
              <a:gd name="adj2" fmla="val 6930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00">
              <a:latin typeface="DM Sans" pitchFamily="2" charset="0"/>
            </a:endParaRPr>
          </a:p>
        </p:txBody>
      </p:sp>
      <p:sp>
        <p:nvSpPr>
          <p:cNvPr id="28" name="Google Shape;1662;p42">
            <a:extLst>
              <a:ext uri="{FF2B5EF4-FFF2-40B4-BE49-F238E27FC236}">
                <a16:creationId xmlns:a16="http://schemas.microsoft.com/office/drawing/2014/main" id="{E3614C0F-D040-4AAE-8005-24C5D51F0A65}"/>
              </a:ext>
            </a:extLst>
          </p:cNvPr>
          <p:cNvSpPr/>
          <p:nvPr/>
        </p:nvSpPr>
        <p:spPr>
          <a:xfrm>
            <a:off x="5918059" y="2144647"/>
            <a:ext cx="2704680" cy="906164"/>
          </a:xfrm>
          <a:prstGeom prst="rightArrow">
            <a:avLst>
              <a:gd name="adj1" fmla="val 61398"/>
              <a:gd name="adj2" fmla="val 69307"/>
            </a:avLst>
          </a:prstGeom>
          <a:solidFill>
            <a:srgbClr val="6598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00">
              <a:latin typeface="DM Sans" pitchFamily="2" charset="0"/>
            </a:endParaRPr>
          </a:p>
        </p:txBody>
      </p:sp>
      <p:sp>
        <p:nvSpPr>
          <p:cNvPr id="29" name="Google Shape;1663;p42">
            <a:extLst>
              <a:ext uri="{FF2B5EF4-FFF2-40B4-BE49-F238E27FC236}">
                <a16:creationId xmlns:a16="http://schemas.microsoft.com/office/drawing/2014/main" id="{54A10D74-517E-4DDF-B06A-FE20E3DDCE86}"/>
              </a:ext>
            </a:extLst>
          </p:cNvPr>
          <p:cNvSpPr/>
          <p:nvPr/>
        </p:nvSpPr>
        <p:spPr>
          <a:xfrm>
            <a:off x="4208156" y="2156182"/>
            <a:ext cx="2419039" cy="906164"/>
          </a:xfrm>
          <a:prstGeom prst="rightArrow">
            <a:avLst>
              <a:gd name="adj1" fmla="val 61398"/>
              <a:gd name="adj2" fmla="val 69307"/>
            </a:avLst>
          </a:prstGeom>
          <a:solidFill>
            <a:srgbClr val="1966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00">
              <a:latin typeface="DM Sans" pitchFamily="2" charset="0"/>
            </a:endParaRPr>
          </a:p>
        </p:txBody>
      </p:sp>
      <p:sp>
        <p:nvSpPr>
          <p:cNvPr id="30" name="Google Shape;1664;p42">
            <a:extLst>
              <a:ext uri="{FF2B5EF4-FFF2-40B4-BE49-F238E27FC236}">
                <a16:creationId xmlns:a16="http://schemas.microsoft.com/office/drawing/2014/main" id="{0080293F-6A8C-434B-8850-49543562686B}"/>
              </a:ext>
            </a:extLst>
          </p:cNvPr>
          <p:cNvSpPr/>
          <p:nvPr/>
        </p:nvSpPr>
        <p:spPr>
          <a:xfrm>
            <a:off x="2446140" y="2144647"/>
            <a:ext cx="2419039" cy="906164"/>
          </a:xfrm>
          <a:prstGeom prst="rightArrow">
            <a:avLst>
              <a:gd name="adj1" fmla="val 61398"/>
              <a:gd name="adj2" fmla="val 69307"/>
            </a:avLst>
          </a:prstGeom>
          <a:solidFill>
            <a:srgbClr val="003D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00">
              <a:latin typeface="DM Sans" pitchFamily="2" charset="0"/>
            </a:endParaRPr>
          </a:p>
        </p:txBody>
      </p:sp>
      <p:sp>
        <p:nvSpPr>
          <p:cNvPr id="31" name="Google Shape;1665;p42">
            <a:extLst>
              <a:ext uri="{FF2B5EF4-FFF2-40B4-BE49-F238E27FC236}">
                <a16:creationId xmlns:a16="http://schemas.microsoft.com/office/drawing/2014/main" id="{5244B696-E152-483C-8BFC-4169EB5B31AA}"/>
              </a:ext>
            </a:extLst>
          </p:cNvPr>
          <p:cNvSpPr/>
          <p:nvPr/>
        </p:nvSpPr>
        <p:spPr>
          <a:xfrm>
            <a:off x="672796" y="2158100"/>
            <a:ext cx="2419039" cy="906164"/>
          </a:xfrm>
          <a:prstGeom prst="rightArrow">
            <a:avLst>
              <a:gd name="adj1" fmla="val 61398"/>
              <a:gd name="adj2" fmla="val 6930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00">
              <a:latin typeface="DM Sans" pitchFamily="2" charset="0"/>
            </a:endParaRPr>
          </a:p>
        </p:txBody>
      </p:sp>
      <p:sp>
        <p:nvSpPr>
          <p:cNvPr id="32" name="Google Shape;1648;p42">
            <a:extLst>
              <a:ext uri="{FF2B5EF4-FFF2-40B4-BE49-F238E27FC236}">
                <a16:creationId xmlns:a16="http://schemas.microsoft.com/office/drawing/2014/main" id="{5E130825-0334-4C16-915F-34CDC73FFE4B}"/>
              </a:ext>
            </a:extLst>
          </p:cNvPr>
          <p:cNvSpPr txBox="1"/>
          <p:nvPr/>
        </p:nvSpPr>
        <p:spPr>
          <a:xfrm>
            <a:off x="1147494" y="2400912"/>
            <a:ext cx="870637" cy="36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01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Fira Sans Extra Condensed"/>
              <a:cs typeface="Calibri" panose="020F0502020204030204" pitchFamily="34" charset="0"/>
              <a:sym typeface="Fira Sans Extra Condensed"/>
            </a:endParaRPr>
          </a:p>
        </p:txBody>
      </p:sp>
      <p:sp>
        <p:nvSpPr>
          <p:cNvPr id="33" name="Google Shape;1651;p42">
            <a:extLst>
              <a:ext uri="{FF2B5EF4-FFF2-40B4-BE49-F238E27FC236}">
                <a16:creationId xmlns:a16="http://schemas.microsoft.com/office/drawing/2014/main" id="{F022DB6C-1F7D-49D2-9010-814C513C93E9}"/>
              </a:ext>
            </a:extLst>
          </p:cNvPr>
          <p:cNvSpPr txBox="1"/>
          <p:nvPr/>
        </p:nvSpPr>
        <p:spPr>
          <a:xfrm>
            <a:off x="3014734" y="2393044"/>
            <a:ext cx="870637" cy="36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02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Fira Sans Extra Condensed"/>
              <a:cs typeface="Calibri" panose="020F0502020204030204" pitchFamily="34" charset="0"/>
              <a:sym typeface="Fira Sans Extra Condensed"/>
            </a:endParaRPr>
          </a:p>
        </p:txBody>
      </p:sp>
      <p:sp>
        <p:nvSpPr>
          <p:cNvPr id="34" name="Google Shape;1654;p42">
            <a:extLst>
              <a:ext uri="{FF2B5EF4-FFF2-40B4-BE49-F238E27FC236}">
                <a16:creationId xmlns:a16="http://schemas.microsoft.com/office/drawing/2014/main" id="{DA86501F-5F25-476F-9B69-58D8521725C4}"/>
              </a:ext>
            </a:extLst>
          </p:cNvPr>
          <p:cNvSpPr txBox="1"/>
          <p:nvPr/>
        </p:nvSpPr>
        <p:spPr>
          <a:xfrm>
            <a:off x="4782852" y="2400912"/>
            <a:ext cx="870637" cy="36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03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Fira Sans Extra Condensed"/>
              <a:cs typeface="Calibri" panose="020F0502020204030204" pitchFamily="34" charset="0"/>
              <a:sym typeface="Fira Sans Extra Condensed"/>
            </a:endParaRPr>
          </a:p>
        </p:txBody>
      </p:sp>
      <p:sp>
        <p:nvSpPr>
          <p:cNvPr id="35" name="Google Shape;1657;p42">
            <a:extLst>
              <a:ext uri="{FF2B5EF4-FFF2-40B4-BE49-F238E27FC236}">
                <a16:creationId xmlns:a16="http://schemas.microsoft.com/office/drawing/2014/main" id="{5732BA34-BDFC-4751-8A4B-C65AE0EC8601}"/>
              </a:ext>
            </a:extLst>
          </p:cNvPr>
          <p:cNvSpPr txBox="1"/>
          <p:nvPr/>
        </p:nvSpPr>
        <p:spPr>
          <a:xfrm>
            <a:off x="6520607" y="2375509"/>
            <a:ext cx="870637" cy="36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04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Fira Sans Extra Condensed"/>
              <a:cs typeface="Calibri" panose="020F0502020204030204" pitchFamily="34" charset="0"/>
              <a:sym typeface="Fira Sans Extra Condensed"/>
            </a:endParaRPr>
          </a:p>
        </p:txBody>
      </p:sp>
      <p:sp>
        <p:nvSpPr>
          <p:cNvPr id="39" name="Google Shape;1647;p42">
            <a:extLst>
              <a:ext uri="{FF2B5EF4-FFF2-40B4-BE49-F238E27FC236}">
                <a16:creationId xmlns:a16="http://schemas.microsoft.com/office/drawing/2014/main" id="{C8B20300-B4AE-49A9-850B-43D90ED8ADFC}"/>
              </a:ext>
            </a:extLst>
          </p:cNvPr>
          <p:cNvSpPr txBox="1"/>
          <p:nvPr/>
        </p:nvSpPr>
        <p:spPr>
          <a:xfrm>
            <a:off x="769656" y="3112718"/>
            <a:ext cx="1804345" cy="161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PREPUBLICACIÓN Y PUBLICACIÓN DE PLAZAS </a:t>
            </a:r>
          </a:p>
          <a:p>
            <a:pPr algn="ctr"/>
            <a:endParaRPr lang="es-PE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algn="ctr"/>
            <a:endParaRPr lang="es-PE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INSCRIPCIÓN DEL POSTULANTE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D27DFAA-D7AE-49D5-BCD9-759AC214EA70}"/>
              </a:ext>
            </a:extLst>
          </p:cNvPr>
          <p:cNvSpPr/>
          <p:nvPr/>
        </p:nvSpPr>
        <p:spPr>
          <a:xfrm>
            <a:off x="2446140" y="3190008"/>
            <a:ext cx="2131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VERIFICACIÓN DE REQUISITOS</a:t>
            </a:r>
          </a:p>
          <a:p>
            <a:pPr algn="ctr"/>
            <a:endParaRPr lang="es-PE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EBR </a:t>
            </a:r>
          </a:p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(INICIAL Y SECUNDARIA)</a:t>
            </a:r>
          </a:p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EBE</a:t>
            </a:r>
            <a:endParaRPr lang="es-PE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1656;p42">
            <a:extLst>
              <a:ext uri="{FF2B5EF4-FFF2-40B4-BE49-F238E27FC236}">
                <a16:creationId xmlns:a16="http://schemas.microsoft.com/office/drawing/2014/main" id="{4A09DAEB-286C-47D2-82F8-B7A6263C9018}"/>
              </a:ext>
            </a:extLst>
          </p:cNvPr>
          <p:cNvSpPr txBox="1"/>
          <p:nvPr/>
        </p:nvSpPr>
        <p:spPr>
          <a:xfrm>
            <a:off x="4446767" y="3106241"/>
            <a:ext cx="1804346" cy="107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EVALUACIÓN DE EXPEDIENTES</a:t>
            </a:r>
          </a:p>
          <a:p>
            <a:pPr algn="ctr"/>
            <a:endParaRPr lang="es-MX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algn="ctr"/>
            <a:r>
              <a:rPr lang="es-MX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ANEXO 04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42" name="Google Shape;1656;p42">
            <a:extLst>
              <a:ext uri="{FF2B5EF4-FFF2-40B4-BE49-F238E27FC236}">
                <a16:creationId xmlns:a16="http://schemas.microsoft.com/office/drawing/2014/main" id="{98FD7AB0-99E5-443A-9EDA-E961823524C4}"/>
              </a:ext>
            </a:extLst>
          </p:cNvPr>
          <p:cNvSpPr txBox="1"/>
          <p:nvPr/>
        </p:nvSpPr>
        <p:spPr>
          <a:xfrm>
            <a:off x="6215345" y="3096565"/>
            <a:ext cx="2206361" cy="244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PUBLICACIÓN DE RESULTADOS PRELIMINARES</a:t>
            </a:r>
          </a:p>
          <a:p>
            <a:pPr algn="ctr"/>
            <a:endParaRPr lang="es-PE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PRESENTACIÓN Y ABSOLUCIÓN DE RECLAMOS</a:t>
            </a:r>
          </a:p>
          <a:p>
            <a:pPr algn="ctr"/>
            <a:endParaRPr lang="es-PE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PUBLICACIÓN FINAL DE RESULTADOS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44" name="Google Shape;1657;p42">
            <a:extLst>
              <a:ext uri="{FF2B5EF4-FFF2-40B4-BE49-F238E27FC236}">
                <a16:creationId xmlns:a16="http://schemas.microsoft.com/office/drawing/2014/main" id="{83B9A1FB-99D6-490C-BA35-ACE58DDC6998}"/>
              </a:ext>
            </a:extLst>
          </p:cNvPr>
          <p:cNvSpPr txBox="1"/>
          <p:nvPr/>
        </p:nvSpPr>
        <p:spPr>
          <a:xfrm>
            <a:off x="8421706" y="2363974"/>
            <a:ext cx="870637" cy="36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05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Fira Sans Extra Condensed"/>
              <a:cs typeface="Calibri" panose="020F0502020204030204" pitchFamily="34" charset="0"/>
              <a:sym typeface="Fira Sans Extra Condensed"/>
            </a:endParaRPr>
          </a:p>
        </p:txBody>
      </p:sp>
      <p:sp>
        <p:nvSpPr>
          <p:cNvPr id="46" name="Google Shape;1656;p42">
            <a:extLst>
              <a:ext uri="{FF2B5EF4-FFF2-40B4-BE49-F238E27FC236}">
                <a16:creationId xmlns:a16="http://schemas.microsoft.com/office/drawing/2014/main" id="{CA8CCDAD-E368-4530-971B-5C02E792CD2C}"/>
              </a:ext>
            </a:extLst>
          </p:cNvPr>
          <p:cNvSpPr txBox="1"/>
          <p:nvPr/>
        </p:nvSpPr>
        <p:spPr>
          <a:xfrm>
            <a:off x="8049227" y="3097033"/>
            <a:ext cx="1915552" cy="244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ADJUDICACIÓN DE PLAZAS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47" name="Google Shape;1657;p42">
            <a:extLst>
              <a:ext uri="{FF2B5EF4-FFF2-40B4-BE49-F238E27FC236}">
                <a16:creationId xmlns:a16="http://schemas.microsoft.com/office/drawing/2014/main" id="{5D9BD9DA-4043-4705-B38F-1FA582A59FE4}"/>
              </a:ext>
            </a:extLst>
          </p:cNvPr>
          <p:cNvSpPr txBox="1"/>
          <p:nvPr/>
        </p:nvSpPr>
        <p:spPr>
          <a:xfrm>
            <a:off x="10374883" y="2400912"/>
            <a:ext cx="870637" cy="36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06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Fira Sans Extra Condensed"/>
              <a:cs typeface="Calibri" panose="020F0502020204030204" pitchFamily="34" charset="0"/>
              <a:sym typeface="Fira Sans Extra Condensed"/>
            </a:endParaRPr>
          </a:p>
        </p:txBody>
      </p:sp>
      <p:sp>
        <p:nvSpPr>
          <p:cNvPr id="49" name="Google Shape;1656;p42">
            <a:extLst>
              <a:ext uri="{FF2B5EF4-FFF2-40B4-BE49-F238E27FC236}">
                <a16:creationId xmlns:a16="http://schemas.microsoft.com/office/drawing/2014/main" id="{37330D96-CA4A-4B17-9FA4-9AA93DBC1B66}"/>
              </a:ext>
            </a:extLst>
          </p:cNvPr>
          <p:cNvSpPr txBox="1"/>
          <p:nvPr/>
        </p:nvSpPr>
        <p:spPr>
          <a:xfrm>
            <a:off x="9757717" y="3190008"/>
            <a:ext cx="2075735" cy="244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PE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EMISIÓN DE RESOLUCIONES E INFORMES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B4A010E5-B300-4FDC-B062-16FD2B327CE7}"/>
              </a:ext>
            </a:extLst>
          </p:cNvPr>
          <p:cNvSpPr/>
          <p:nvPr/>
        </p:nvSpPr>
        <p:spPr>
          <a:xfrm>
            <a:off x="906780" y="5595818"/>
            <a:ext cx="1501427" cy="693552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BEC7EC30-BB30-48A0-8AA4-7964E3FD5BF9}"/>
              </a:ext>
            </a:extLst>
          </p:cNvPr>
          <p:cNvSpPr/>
          <p:nvPr/>
        </p:nvSpPr>
        <p:spPr>
          <a:xfrm>
            <a:off x="5799439" y="5595818"/>
            <a:ext cx="1501427" cy="693552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97EAC7B6-DB99-4874-ACE7-131520C9D2A9}"/>
              </a:ext>
            </a:extLst>
          </p:cNvPr>
          <p:cNvSpPr/>
          <p:nvPr/>
        </p:nvSpPr>
        <p:spPr>
          <a:xfrm>
            <a:off x="9964779" y="5575072"/>
            <a:ext cx="1946205" cy="693552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1ra sema de marzo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7EE41CE2-0199-48EE-BD57-A9E1C9E3C1BC}"/>
              </a:ext>
            </a:extLst>
          </p:cNvPr>
          <p:cNvCxnSpPr>
            <a:cxnSpLocks/>
          </p:cNvCxnSpPr>
          <p:nvPr/>
        </p:nvCxnSpPr>
        <p:spPr>
          <a:xfrm>
            <a:off x="745345" y="5304505"/>
            <a:ext cx="1852968" cy="0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9F39C260-41D6-49A9-B1D4-330A04BFCDB9}"/>
              </a:ext>
            </a:extLst>
          </p:cNvPr>
          <p:cNvCxnSpPr>
            <a:cxnSpLocks/>
          </p:cNvCxnSpPr>
          <p:nvPr/>
        </p:nvCxnSpPr>
        <p:spPr>
          <a:xfrm flipV="1">
            <a:off x="2925517" y="5297325"/>
            <a:ext cx="6832200" cy="7180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F381C40-C104-40C6-B48E-D7B573EEED9A}"/>
              </a:ext>
            </a:extLst>
          </p:cNvPr>
          <p:cNvCxnSpPr>
            <a:cxnSpLocks/>
          </p:cNvCxnSpPr>
          <p:nvPr/>
        </p:nvCxnSpPr>
        <p:spPr>
          <a:xfrm>
            <a:off x="10058019" y="5283759"/>
            <a:ext cx="1852968" cy="0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54C3872-4048-4A18-B6AC-1A71864DC349}"/>
              </a:ext>
            </a:extLst>
          </p:cNvPr>
          <p:cNvCxnSpPr>
            <a:cxnSpLocks/>
          </p:cNvCxnSpPr>
          <p:nvPr/>
        </p:nvCxnSpPr>
        <p:spPr>
          <a:xfrm>
            <a:off x="1657493" y="5302831"/>
            <a:ext cx="1" cy="2722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666F005F-1FE0-41CE-AB03-A3BDFD2404B8}"/>
              </a:ext>
            </a:extLst>
          </p:cNvPr>
          <p:cNvCxnSpPr>
            <a:cxnSpLocks/>
          </p:cNvCxnSpPr>
          <p:nvPr/>
        </p:nvCxnSpPr>
        <p:spPr>
          <a:xfrm>
            <a:off x="6550151" y="5302831"/>
            <a:ext cx="1" cy="2722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0ADF536-4669-43E1-A941-4DA491AEE6E6}"/>
              </a:ext>
            </a:extLst>
          </p:cNvPr>
          <p:cNvCxnSpPr>
            <a:cxnSpLocks/>
          </p:cNvCxnSpPr>
          <p:nvPr/>
        </p:nvCxnSpPr>
        <p:spPr>
          <a:xfrm>
            <a:off x="10965097" y="5297325"/>
            <a:ext cx="1" cy="2722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652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124"/>
            <a:ext cx="126873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Prelación para desempate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610289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8514B88-4875-4C8B-AB43-1DEC7E00C9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7503" t="74580" r="12735" b="13472"/>
          <a:stretch/>
        </p:blipFill>
        <p:spPr>
          <a:xfrm flipH="1">
            <a:off x="672796" y="2523586"/>
            <a:ext cx="4068016" cy="2724125"/>
          </a:xfrm>
          <a:prstGeom prst="rect">
            <a:avLst/>
          </a:prstGeom>
        </p:spPr>
      </p:pic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42B5E93-C45B-4082-89F7-D22C97D64178}"/>
              </a:ext>
            </a:extLst>
          </p:cNvPr>
          <p:cNvSpPr/>
          <p:nvPr/>
        </p:nvSpPr>
        <p:spPr>
          <a:xfrm>
            <a:off x="5130800" y="2392209"/>
            <a:ext cx="6554355" cy="298687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endParaRPr lang="es-PE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E30412"/>
              </a:buClr>
              <a:buFont typeface="+mj-lt"/>
              <a:buAutoNum type="alphaLcPeriod"/>
            </a:pPr>
            <a:r>
              <a:rPr lang="es-P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Mayor puntaje en formación académica.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E30412"/>
              </a:buClr>
              <a:buFont typeface="+mj-lt"/>
              <a:buAutoNum type="alphaLcPeriod"/>
            </a:pPr>
            <a:r>
              <a:rPr lang="es-P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Mayor puntaje en experiencia laboral en el cargo de auxiliar de educación en la modalidad y nivel al que postula.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E30412"/>
              </a:buClr>
              <a:buFont typeface="+mj-lt"/>
              <a:buAutoNum type="alphaLcPeriod"/>
            </a:pPr>
            <a:r>
              <a:rPr lang="es-P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Mayor puntaje en experiencia laboral en el cargo de auxiliar de educación.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E30412"/>
              </a:buClr>
              <a:buFont typeface="+mj-lt"/>
              <a:buAutoNum type="alphaLcPeriod"/>
            </a:pPr>
            <a:r>
              <a:rPr lang="es-P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Antigüedad del estudio acreditado para el cargo.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eriod"/>
              <a:tabLst>
                <a:tab pos="810260" algn="l"/>
              </a:tabLst>
            </a:pPr>
            <a:endParaRPr lang="es-PE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6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85125"/>
            <a:ext cx="12191999" cy="6772875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Google Shape;569;gec6ee6d2ed_0_22">
            <a:extLst>
              <a:ext uri="{FF2B5EF4-FFF2-40B4-BE49-F238E27FC236}">
                <a16:creationId xmlns:a16="http://schemas.microsoft.com/office/drawing/2014/main" id="{5666D74B-46BC-424A-B402-8571B0AB741F}"/>
              </a:ext>
            </a:extLst>
          </p:cNvPr>
          <p:cNvSpPr txBox="1"/>
          <p:nvPr/>
        </p:nvSpPr>
        <p:spPr>
          <a:xfrm>
            <a:off x="1327743" y="1625558"/>
            <a:ext cx="953650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100"/>
            </a:pPr>
            <a:r>
              <a:rPr lang="es-PE" sz="1600" b="1" dirty="0">
                <a:solidFill>
                  <a:srgbClr val="00206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</a:rPr>
              <a:t>Horario de coordinación de lunes a viernes: 08:30 am a 01:00 pm y de 02:00 pm a 06:00 pm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368DA5B-5930-4EF3-9BB8-44DF022E34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D1CF895-8449-D5DA-07B9-3D92EFEF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765" y="188831"/>
            <a:ext cx="2048755" cy="4444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043" y="85125"/>
            <a:ext cx="1851847" cy="651850"/>
          </a:xfrm>
          <a:prstGeom prst="rect">
            <a:avLst/>
          </a:prstGeom>
        </p:spPr>
      </p:pic>
      <p:pic>
        <p:nvPicPr>
          <p:cNvPr id="18" name="Gráfico 12">
            <a:extLst>
              <a:ext uri="{FF2B5EF4-FFF2-40B4-BE49-F238E27FC236}">
                <a16:creationId xmlns:a16="http://schemas.microsoft.com/office/drawing/2014/main" id="{6C1ACFDC-9E31-4E58-A045-51FF66555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2431" y="197413"/>
            <a:ext cx="1174328" cy="544993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55" y="796797"/>
            <a:ext cx="9795245" cy="959168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Directorio de especialistas</a:t>
            </a:r>
          </a:p>
        </p:txBody>
      </p:sp>
      <p:cxnSp>
        <p:nvCxnSpPr>
          <p:cNvPr id="21" name="Google Shape;58;p13">
            <a:extLst>
              <a:ext uri="{FF2B5EF4-FFF2-40B4-BE49-F238E27FC236}">
                <a16:creationId xmlns:a16="http://schemas.microsoft.com/office/drawing/2014/main" id="{0F33D92C-1BAC-4780-8639-A1934A14AE59}"/>
              </a:ext>
            </a:extLst>
          </p:cNvPr>
          <p:cNvCxnSpPr>
            <a:cxnSpLocks/>
          </p:cNvCxnSpPr>
          <p:nvPr/>
        </p:nvCxnSpPr>
        <p:spPr>
          <a:xfrm>
            <a:off x="386920" y="1584093"/>
            <a:ext cx="5861480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85555473-461E-469D-B911-C70E15DC7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03543"/>
              </p:ext>
            </p:extLst>
          </p:nvPr>
        </p:nvGraphicFramePr>
        <p:xfrm>
          <a:off x="748765" y="2049198"/>
          <a:ext cx="10810238" cy="461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4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010">
                <a:tc>
                  <a:txBody>
                    <a:bodyPr/>
                    <a:lstStyle/>
                    <a:p>
                      <a:pPr marL="44195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Especialista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Regiones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cargo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marL="10483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Correo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electrónico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Contacto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90805" marR="6858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Samuel</a:t>
                      </a:r>
                      <a:r>
                        <a:rPr sz="14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Lope </a:t>
                      </a:r>
                      <a:r>
                        <a:rPr sz="1400" b="1" spc="-3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Llanqui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Lima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Metropolitana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Callao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trayectoriaditen_01@minedu.gob.pe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949800605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Mauricio Huamán</a:t>
                      </a:r>
                      <a:r>
                        <a:rPr lang="es-PE"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Ucayali,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Amazonas</a:t>
                      </a:r>
                      <a:r>
                        <a:rPr lang="es-PE" sz="140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PE"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Loreto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trayectoriaditen_02@minedu.gob.pe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988314445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2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90805" marR="4933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Melissa</a:t>
                      </a:r>
                      <a:r>
                        <a:rPr sz="14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Lozada </a:t>
                      </a:r>
                      <a:r>
                        <a:rPr sz="1400" b="1" spc="-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Morales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Cajamarca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Huánuco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s-PE"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Huancavelica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trayectoriaditen_03@minedu.gob.pe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993323460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Laura</a:t>
                      </a: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Azpur</a:t>
                      </a:r>
                      <a:r>
                        <a:rPr lang="es-PE"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Salcedo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5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Ayacucho,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Apurímac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PE"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Martín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5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trayectoriaditen_04@minedu.gob.pe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5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951004706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5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Fredy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Flores</a:t>
                      </a:r>
                      <a:r>
                        <a:rPr sz="14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Áncash,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Piura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Tumbes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trayectoriaditen_08@minedu.gob.pe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979609051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90805" marR="6794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José</a:t>
                      </a:r>
                      <a:r>
                        <a:rPr sz="14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Moreno</a:t>
                      </a:r>
                      <a:r>
                        <a:rPr lang="es-PE"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Ocampo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Cusco</a:t>
                      </a:r>
                      <a:r>
                        <a:rPr lang="es-PE" sz="1400" spc="-15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Puno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trayectoriaditen_09@minedu.gob.pe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947784789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Pedro</a:t>
                      </a:r>
                      <a:r>
                        <a:rPr sz="14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</a:t>
                      </a: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Galindo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65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Arequipa,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Madre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Dios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Lima </a:t>
                      </a:r>
                      <a:r>
                        <a:rPr sz="1400" spc="-3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u="heavy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prea@minedu.gob.pe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953680848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s-P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Rubén</a:t>
                      </a:r>
                      <a:r>
                        <a:rPr lang="es-P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Miraya Gutiérrez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65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s-P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Lambayeque, Pasco y Moquegua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s-PE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rmiraya@minedu.gob.pe</a:t>
                      </a:r>
                      <a:r>
                        <a:rPr lang="es-P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s-P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980799815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Merybet</a:t>
                      </a:r>
                      <a:r>
                        <a:rPr sz="14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Morales</a:t>
                      </a:r>
                      <a:r>
                        <a:rPr lang="es-PE"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Espino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Junín,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</a:t>
                      </a:r>
                      <a:r>
                        <a:rPr lang="es-PE"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La Libertad</a:t>
                      </a:r>
                      <a:r>
                        <a:rPr sz="14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Tacna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trayectoriaditen_07@minedu.gob.pe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942185749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55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601" y="4427377"/>
            <a:ext cx="4234051" cy="1325563"/>
          </a:xfrm>
        </p:spPr>
        <p:txBody>
          <a:bodyPr>
            <a:normAutofit/>
          </a:bodyPr>
          <a:lstStyle/>
          <a:p>
            <a:r>
              <a:rPr lang="es-P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5991814" y="5736954"/>
            <a:ext cx="3986391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363952-9E21-44E5-9BA6-23D512B9C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FB3DAB-D70D-44DB-9831-2B2E7AC22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85125"/>
            <a:ext cx="12191999" cy="6772875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E1B2CC9-B01B-41C9-95C2-7F922FC3C40F}"/>
              </a:ext>
            </a:extLst>
          </p:cNvPr>
          <p:cNvSpPr txBox="1"/>
          <p:nvPr/>
        </p:nvSpPr>
        <p:spPr>
          <a:xfrm>
            <a:off x="1781160" y="1589551"/>
            <a:ext cx="84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01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https://www.minedu.gob.pe/reforma-magisterial/auxiliares-educacion.php </a:t>
            </a:r>
            <a:endParaRPr lang="es-PE" sz="2000" dirty="0">
              <a:solidFill>
                <a:srgbClr val="0116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50">
            <a:extLst>
              <a:ext uri="{FF2B5EF4-FFF2-40B4-BE49-F238E27FC236}">
                <a16:creationId xmlns:a16="http://schemas.microsoft.com/office/drawing/2014/main" id="{57DD2BC8-70D7-47EF-8FCE-23F861DE1439}"/>
              </a:ext>
            </a:extLst>
          </p:cNvPr>
          <p:cNvSpPr txBox="1"/>
          <p:nvPr/>
        </p:nvSpPr>
        <p:spPr>
          <a:xfrm>
            <a:off x="419662" y="958746"/>
            <a:ext cx="11940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2800" b="1" dirty="0">
                <a:solidFill>
                  <a:srgbClr val="01164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Para más información visita: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0ED805D-50A5-466E-9C97-91335B4849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174"/>
          <a:stretch/>
        </p:blipFill>
        <p:spPr>
          <a:xfrm>
            <a:off x="3302000" y="1886374"/>
            <a:ext cx="5430520" cy="47049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828599-EDF9-407C-8CA4-4CC76CDCCB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12" r="9834"/>
          <a:stretch/>
        </p:blipFill>
        <p:spPr>
          <a:xfrm>
            <a:off x="3937000" y="2578100"/>
            <a:ext cx="4191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04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2839"/>
            <a:ext cx="9144000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9D1CF895-8449-D5DA-07B9-3D92EFEF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9" y="215991"/>
            <a:ext cx="2552248" cy="5536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771ACA-3DD7-0758-7C7F-941284A85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865" y="95851"/>
            <a:ext cx="1372222" cy="8273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C97F5E-BA08-47AD-8BCB-9D437696D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554" y="215991"/>
            <a:ext cx="2429896" cy="5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10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Contratación de Auxiliar de Educación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5720"/>
            <a:ext cx="6675119" cy="176527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proceso por el cual se selecciona al personal idóneo para que se desempeñe como auxiliar</a:t>
            </a:r>
            <a:r>
              <a:rPr lang="es-MX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educación para el servicio en las Instituciones Educativas Públicas de la modalidad de Educación Básica Regular en los niveles educativos de inicial y secundaria; y la modalidad de Educación Básica Especial en los niveles inicial y primaria.</a:t>
            </a:r>
            <a:endParaRPr lang="es-P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2081075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28F163-402A-47BB-98DD-4AEE036E5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71995" y="2379913"/>
            <a:ext cx="3713160" cy="37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601" y="4427377"/>
            <a:ext cx="4234051" cy="1325563"/>
          </a:xfrm>
        </p:spPr>
        <p:txBody>
          <a:bodyPr>
            <a:normAutofit fontScale="90000"/>
          </a:bodyPr>
          <a:lstStyle/>
          <a:p>
            <a:r>
              <a:rPr lang="es-P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5991814" y="5736954"/>
            <a:ext cx="3986391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363952-9E21-44E5-9BA6-23D512B9C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FB3DAB-D70D-44DB-9831-2B2E7AC22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10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Requisitos Generales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2081075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5BA0F2A-A718-4862-B0F3-19AF934C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90" y="4340320"/>
            <a:ext cx="3744619" cy="9591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Acreditar estudios superiores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modalidad, nivel o ciclo educativo, según la plaza a la que postula.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06A62AA-3DD8-4948-AF85-2FD2E23D9838}"/>
              </a:ext>
            </a:extLst>
          </p:cNvPr>
          <p:cNvSpPr txBox="1">
            <a:spLocks/>
          </p:cNvSpPr>
          <p:nvPr/>
        </p:nvSpPr>
        <p:spPr>
          <a:xfrm>
            <a:off x="4413647" y="4340320"/>
            <a:ext cx="3917553" cy="1117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Gozar de buena salud física y mental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permita ejercer la función de auxiliar de educación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30271136-04FB-465C-A915-3892DEF1ECD2}"/>
              </a:ext>
            </a:extLst>
          </p:cNvPr>
          <p:cNvSpPr txBox="1">
            <a:spLocks/>
          </p:cNvSpPr>
          <p:nvPr/>
        </p:nvSpPr>
        <p:spPr>
          <a:xfrm>
            <a:off x="8039451" y="4340320"/>
            <a:ext cx="4152549" cy="959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MX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menos de 65 años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momento de postular.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CD6CD3D-5023-4496-83BA-B4F3F1AED8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7178" y="3202214"/>
            <a:ext cx="822808" cy="82280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F909097-DA41-48CA-BC6E-BDAD1225B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2545" y="3202214"/>
            <a:ext cx="959168" cy="95916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4A602D0-FC48-4610-90AC-2538085EB7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5350" y="3140265"/>
            <a:ext cx="959168" cy="9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4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: esquinas superiores redondeadas 28">
            <a:extLst>
              <a:ext uri="{FF2B5EF4-FFF2-40B4-BE49-F238E27FC236}">
                <a16:creationId xmlns:a16="http://schemas.microsoft.com/office/drawing/2014/main" id="{02709563-7399-4B3F-B2AA-1159CDF94492}"/>
              </a:ext>
            </a:extLst>
          </p:cNvPr>
          <p:cNvSpPr/>
          <p:nvPr/>
        </p:nvSpPr>
        <p:spPr>
          <a:xfrm flipV="1">
            <a:off x="6776130" y="2589336"/>
            <a:ext cx="4734853" cy="1467621"/>
          </a:xfrm>
          <a:prstGeom prst="round2SameRect">
            <a:avLst>
              <a:gd name="adj1" fmla="val 7028"/>
              <a:gd name="adj2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310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Requisitos Específicos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852475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4973E6A1-A7CB-46C3-85AE-DFE4B1F7C1B8}"/>
              </a:ext>
            </a:extLst>
          </p:cNvPr>
          <p:cNvSpPr/>
          <p:nvPr/>
        </p:nvSpPr>
        <p:spPr>
          <a:xfrm>
            <a:off x="977111" y="1989103"/>
            <a:ext cx="5640515" cy="5066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: esquinas superiores redondeadas 8">
            <a:extLst>
              <a:ext uri="{FF2B5EF4-FFF2-40B4-BE49-F238E27FC236}">
                <a16:creationId xmlns:a16="http://schemas.microsoft.com/office/drawing/2014/main" id="{60620970-0E41-4AC5-8F1B-BEB5F1C468C6}"/>
              </a:ext>
            </a:extLst>
          </p:cNvPr>
          <p:cNvSpPr/>
          <p:nvPr/>
        </p:nvSpPr>
        <p:spPr>
          <a:xfrm flipV="1">
            <a:off x="977111" y="2589334"/>
            <a:ext cx="5640515" cy="4158925"/>
          </a:xfrm>
          <a:prstGeom prst="round2SameRect">
            <a:avLst>
              <a:gd name="adj1" fmla="val 7028"/>
              <a:gd name="adj2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DEED969-D8BD-4255-8FE4-16FBAF4EE50E}"/>
              </a:ext>
            </a:extLst>
          </p:cNvPr>
          <p:cNvSpPr txBox="1"/>
          <p:nvPr/>
        </p:nvSpPr>
        <p:spPr>
          <a:xfrm>
            <a:off x="1069701" y="3264835"/>
            <a:ext cx="5374606" cy="2380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 indent="-171450" algn="just">
              <a:lnSpc>
                <a:spcPct val="107000"/>
              </a:lnSpc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PE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Haber culminado como mínimo el sexto (VI) </a:t>
            </a:r>
            <a:r>
              <a:rPr lang="es-PE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ciclo de estudios pedagógicos o el sexto ciclo de estudios universitarios en educación inicial; o</a:t>
            </a:r>
          </a:p>
          <a:p>
            <a:pPr marL="266700" lvl="2" indent="-171450" algn="just">
              <a:lnSpc>
                <a:spcPct val="107000"/>
              </a:lnSpc>
              <a:buClr>
                <a:srgbClr val="E30412"/>
              </a:buClr>
              <a:buFont typeface="Arial" panose="020B0604020202020204" pitchFamily="34" charset="0"/>
              <a:buChar char="•"/>
            </a:pPr>
            <a:endParaRPr lang="es-PE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lvl="2" indent="-171450" algn="just">
              <a:lnSpc>
                <a:spcPct val="107000"/>
              </a:lnSpc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PE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Haber culminado como mínimo el sexto (VI) </a:t>
            </a:r>
            <a:r>
              <a:rPr lang="es-PE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ciclo de estudios pedagógicos o el sexto ciclo de estudios universitarios en educación en cualquier especialidad distinta a Educación Inicial y adicionalmente acreditar una capacitación mínima de cincuenta (50) horas relacionadas a la atención y cuidado en la primera infancia. </a:t>
            </a: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EE7C6020-D888-417A-94EF-88FDEB29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8" y="2082678"/>
            <a:ext cx="3744619" cy="41308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Inicial EBR</a:t>
            </a:r>
            <a:endParaRPr lang="es-MX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5D141B1-0ABD-47D5-ABBF-4FF8C39D01AD}"/>
              </a:ext>
            </a:extLst>
          </p:cNvPr>
          <p:cNvSpPr/>
          <p:nvPr/>
        </p:nvSpPr>
        <p:spPr>
          <a:xfrm>
            <a:off x="6776131" y="1989103"/>
            <a:ext cx="4734852" cy="5066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7B1920F-4A06-4032-B329-3008C8F6AE1A}"/>
              </a:ext>
            </a:extLst>
          </p:cNvPr>
          <p:cNvSpPr txBox="1"/>
          <p:nvPr/>
        </p:nvSpPr>
        <p:spPr>
          <a:xfrm>
            <a:off x="6769090" y="2833353"/>
            <a:ext cx="4595596" cy="76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938" lvl="2" indent="-87313" algn="just">
              <a:lnSpc>
                <a:spcPct val="107000"/>
              </a:lnSpc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debe acreditar </a:t>
            </a:r>
            <a:r>
              <a:rPr lang="es-PE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haber culminado como mínimo el sexto (VI)</a:t>
            </a:r>
            <a:r>
              <a:rPr lang="es-PE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ciclo de estudios pedagógicos o el sexto ciclo de estudios universitarios en educación.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D130DFBA-2A36-4878-9689-9E4B4AA56932}"/>
              </a:ext>
            </a:extLst>
          </p:cNvPr>
          <p:cNvSpPr txBox="1">
            <a:spLocks/>
          </p:cNvSpPr>
          <p:nvPr/>
        </p:nvSpPr>
        <p:spPr>
          <a:xfrm>
            <a:off x="7285341" y="2036981"/>
            <a:ext cx="3744619" cy="413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Arial" panose="020B0604020202020204" pitchFamily="34" charset="0"/>
              <a:buNone/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Secundaria EBR</a:t>
            </a:r>
            <a:endParaRPr lang="es-MX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: esquinas superiores redondeadas 33">
            <a:extLst>
              <a:ext uri="{FF2B5EF4-FFF2-40B4-BE49-F238E27FC236}">
                <a16:creationId xmlns:a16="http://schemas.microsoft.com/office/drawing/2014/main" id="{DC999147-4438-44ED-9C49-07038FA3DB39}"/>
              </a:ext>
            </a:extLst>
          </p:cNvPr>
          <p:cNvSpPr/>
          <p:nvPr/>
        </p:nvSpPr>
        <p:spPr>
          <a:xfrm flipV="1">
            <a:off x="6811815" y="4717600"/>
            <a:ext cx="4699168" cy="2030661"/>
          </a:xfrm>
          <a:prstGeom prst="round2SameRect">
            <a:avLst>
              <a:gd name="adj1" fmla="val 7028"/>
              <a:gd name="adj2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4A671D2-0EB2-4853-969C-0CF61068F2A0}"/>
              </a:ext>
            </a:extLst>
          </p:cNvPr>
          <p:cNvSpPr/>
          <p:nvPr/>
        </p:nvSpPr>
        <p:spPr>
          <a:xfrm>
            <a:off x="6811815" y="4133950"/>
            <a:ext cx="4699168" cy="5066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FF3686F-3EE5-4308-A1C6-7E73DCDC47C3}"/>
              </a:ext>
            </a:extLst>
          </p:cNvPr>
          <p:cNvSpPr txBox="1"/>
          <p:nvPr/>
        </p:nvSpPr>
        <p:spPr>
          <a:xfrm>
            <a:off x="6804774" y="4819144"/>
            <a:ext cx="4559912" cy="14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938" lvl="2" indent="-87313" algn="just">
              <a:lnSpc>
                <a:spcPct val="107000"/>
              </a:lnSpc>
              <a:buClr>
                <a:srgbClr val="E30412"/>
              </a:buClr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postular a una plaza vacante en la modalidad de EBE nivel inicial y primaria se debe acreditar haber culminado como mínimo el sexto (VI) ciclo de estudios pedagógicos o el sexto ciclo de estudios universitarios en educación, psicología o tecnología médica con mención en terapia ocupacional.</a:t>
            </a:r>
            <a:endParaRPr lang="es-PE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E6BC3FDB-E4DA-4EFE-99A0-CA32CD3640E6}"/>
              </a:ext>
            </a:extLst>
          </p:cNvPr>
          <p:cNvSpPr txBox="1">
            <a:spLocks/>
          </p:cNvSpPr>
          <p:nvPr/>
        </p:nvSpPr>
        <p:spPr>
          <a:xfrm>
            <a:off x="7193000" y="4172211"/>
            <a:ext cx="3929299" cy="413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Font typeface="Arial" panose="020B0604020202020204" pitchFamily="34" charset="0"/>
              <a:buNone/>
            </a:pP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Inicial y Primaria EBE</a:t>
            </a:r>
            <a:endParaRPr lang="es-MX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5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110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Impedimentos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776275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C6A6F-31BC-4FAD-909E-A275277E9E18}"/>
              </a:ext>
            </a:extLst>
          </p:cNvPr>
          <p:cNvSpPr txBox="1"/>
          <p:nvPr/>
        </p:nvSpPr>
        <p:spPr>
          <a:xfrm>
            <a:off x="3450375" y="2251758"/>
            <a:ext cx="7903426" cy="363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/>
              <a:tabLst>
                <a:tab pos="810260" algn="l"/>
              </a:tabLst>
            </a:pPr>
            <a:r>
              <a:rPr lang="es-P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Haber sido sancionado administrativamente por falta muy grave bajo cualquier marco normativo, en los últimos cinco años.</a:t>
            </a:r>
          </a:p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/>
              <a:tabLst>
                <a:tab pos="810260" algn="l"/>
              </a:tabLst>
            </a:pPr>
            <a:r>
              <a:rPr lang="es-P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Estar inhabilitado para el ejercicio profesional o el ejercicio de la función pública.</a:t>
            </a:r>
          </a:p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/>
              <a:tabLst>
                <a:tab pos="810260" algn="l"/>
              </a:tabLst>
            </a:pPr>
            <a:r>
              <a:rPr lang="es-P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Estar incluido en el Registro Nacional de Sanciones contra Servidores Civiles - RNSSC.</a:t>
            </a:r>
          </a:p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/>
              <a:tabLst>
                <a:tab pos="810260" algn="l"/>
              </a:tabLst>
            </a:pPr>
            <a:r>
              <a:rPr lang="es-P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Haber sido condenado con sentencia firme por delito doloso.</a:t>
            </a:r>
          </a:p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/>
              <a:tabLst>
                <a:tab pos="810260" algn="l"/>
              </a:tabLst>
            </a:pPr>
            <a:r>
              <a:rPr lang="es-P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Haber sido condenado por delito de terrorismo, apología del terrorismo, delito contra la libertad sexual, delitos de corrupción de funcionarios o delitos de tráfico ilícito de drogas.</a:t>
            </a:r>
          </a:p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/>
              <a:tabLst>
                <a:tab pos="810260" algn="l"/>
              </a:tabLst>
            </a:pPr>
            <a:r>
              <a:rPr lang="es-P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Haber sido condenado por cualquiera de los delitos previstos en la Ley N.° 29988 y la Ley N.° 30794.</a:t>
            </a:r>
            <a:endParaRPr lang="es-PE" sz="2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6AAD8250-3E40-42E1-9FD8-A10FA0D5D9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9736"/>
          <a:stretch/>
        </p:blipFill>
        <p:spPr>
          <a:xfrm>
            <a:off x="287173" y="2368247"/>
            <a:ext cx="2831846" cy="353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124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Impedimentos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610289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D9E6E6A-C3D6-49EB-83CB-52DC408EFCD8}"/>
              </a:ext>
            </a:extLst>
          </p:cNvPr>
          <p:cNvSpPr txBox="1"/>
          <p:nvPr/>
        </p:nvSpPr>
        <p:spPr>
          <a:xfrm>
            <a:off x="3450374" y="2090066"/>
            <a:ext cx="7903426" cy="399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 startAt="6"/>
              <a:tabLst>
                <a:tab pos="810260" algn="l"/>
              </a:tabLst>
            </a:pPr>
            <a:r>
              <a:rPr lang="es-PE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Haber sido condenado por cualquiera de los delitos previstos en la Ley N° 29988 y la Ley N.° 30794.</a:t>
            </a:r>
          </a:p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 startAt="6"/>
              <a:tabLst>
                <a:tab pos="810260" algn="l"/>
              </a:tabLst>
            </a:pPr>
            <a:r>
              <a:rPr lang="es-PE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Estar comprendido en los delitos detallados en el artículo 2 de la Ley N° 30901, Ley que implementa un subregistro de condenas y establece la inhabilitación definitiva para desempeñar actividad, profesión, ocupación u oficio que implique el cuidado, vigilancia o atención de niñas, niños o adolescentes.</a:t>
            </a:r>
          </a:p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 startAt="6"/>
              <a:tabLst>
                <a:tab pos="810260" algn="l"/>
              </a:tabLst>
            </a:pPr>
            <a:r>
              <a:rPr lang="es-PE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Tener una medida de separación preventiva o retiro de una IE al momento de la postulación o adjudicación.</a:t>
            </a:r>
          </a:p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 startAt="6"/>
              <a:tabLst>
                <a:tab pos="810260" algn="l"/>
              </a:tabLst>
            </a:pPr>
            <a:r>
              <a:rPr lang="es-PE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Estar nombrado o contratado en otro cargo en el sector público.</a:t>
            </a:r>
          </a:p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 startAt="6"/>
              <a:tabLst>
                <a:tab pos="810260" algn="l"/>
              </a:tabLst>
            </a:pPr>
            <a:r>
              <a:rPr lang="es-ES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Quienes </a:t>
            </a:r>
            <a:r>
              <a:rPr lang="es-PE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encuentren cumpliendo sanción de cese temporal.</a:t>
            </a:r>
          </a:p>
          <a:p>
            <a:pPr marL="342900" lvl="0" indent="-342900" algn="just">
              <a:lnSpc>
                <a:spcPct val="107000"/>
              </a:lnSpc>
              <a:buClr>
                <a:srgbClr val="E30412"/>
              </a:buClr>
              <a:buFont typeface="+mj-lt"/>
              <a:buAutoNum type="alphaLcPeriod" startAt="6"/>
              <a:tabLst>
                <a:tab pos="810260" algn="l"/>
              </a:tabLst>
            </a:pPr>
            <a:r>
              <a:rPr lang="es-ES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Postulantes </a:t>
            </a:r>
            <a:r>
              <a:rPr lang="es-PE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65 a más años de edad.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E30412"/>
              </a:buClr>
              <a:buFont typeface="+mj-lt"/>
              <a:buAutoNum type="alphaLcPeriod" startAt="6"/>
              <a:tabLst>
                <a:tab pos="810260" algn="l"/>
              </a:tabLst>
            </a:pPr>
            <a:r>
              <a:rPr lang="es-ES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Postulantes </a:t>
            </a:r>
            <a:r>
              <a:rPr lang="es-PE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no acrediten los requisitos establecidos en la presente norma.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C5A6DE8-1655-4469-A078-07BF693E13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78350" t="36853" r="8628" b="48445"/>
          <a:stretch/>
        </p:blipFill>
        <p:spPr>
          <a:xfrm flipH="1">
            <a:off x="426719" y="2390584"/>
            <a:ext cx="2804159" cy="33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124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Identificación y validación de Plazas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1610289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F8A4F63-61B2-41EB-8D91-671A3FBFF0F2}"/>
              </a:ext>
            </a:extLst>
          </p:cNvPr>
          <p:cNvSpPr/>
          <p:nvPr/>
        </p:nvSpPr>
        <p:spPr>
          <a:xfrm>
            <a:off x="4392741" y="4750147"/>
            <a:ext cx="3757314" cy="189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Minedu realiza la prepublicación de plazas, 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mismas que deben ser validadas por el responsable del sistema Nexus de cada DRE/UGEL, </a:t>
            </a:r>
            <a:r>
              <a:rPr lang="es-E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pudiendo la unidad ejecutora incorporar plazas 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publicación final a su cargo en la fecha establecido en el cronograma</a:t>
            </a:r>
            <a:endParaRPr lang="es-PE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10ABCFE-3DFD-466A-9227-B4E02822C91F}"/>
              </a:ext>
            </a:extLst>
          </p:cNvPr>
          <p:cNvCxnSpPr>
            <a:stCxn id="11" idx="0"/>
          </p:cNvCxnSpPr>
          <p:nvPr/>
        </p:nvCxnSpPr>
        <p:spPr>
          <a:xfrm flipV="1">
            <a:off x="2368567" y="3539359"/>
            <a:ext cx="1878657" cy="51533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9EA35C27-5745-46C9-8E9F-A0918538A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5965" y="2237446"/>
            <a:ext cx="5460069" cy="2379388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A8FADFB-6A8A-4E4C-A777-9655D52AFDE3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8004538" y="3539359"/>
            <a:ext cx="2169691" cy="5200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A965339-2C50-4633-B632-C3DE967DC5DE}"/>
              </a:ext>
            </a:extLst>
          </p:cNvPr>
          <p:cNvSpPr/>
          <p:nvPr/>
        </p:nvSpPr>
        <p:spPr>
          <a:xfrm>
            <a:off x="489910" y="4054698"/>
            <a:ext cx="3757314" cy="189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plazas (orgánicas, eventuales y temporales por ausencia del auxiliar de educación nombrado) a considerar  </a:t>
            </a:r>
            <a:r>
              <a:rPr lang="es-E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tienen la condición de “vacante” en el sistema Nexus. </a:t>
            </a:r>
            <a:endParaRPr lang="es-PE" sz="1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40819DC-5E4B-40E8-9C72-A3893032E724}"/>
              </a:ext>
            </a:extLst>
          </p:cNvPr>
          <p:cNvSpPr/>
          <p:nvPr/>
        </p:nvSpPr>
        <p:spPr>
          <a:xfrm>
            <a:off x="8295572" y="4059424"/>
            <a:ext cx="3757314" cy="189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forman parte del procedimiento, las plazas que han sido identificadas/declaradas excedentes </a:t>
            </a:r>
            <a:r>
              <a:rPr lang="es-PE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una IE, en tanto no sean reubicadas con acto resolutivo a otra IE, y aquellas que cuenten con disposición judicial.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PE" sz="1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6329A7-BCE1-4438-B7FD-F0E9D9181A1B}"/>
              </a:ext>
            </a:extLst>
          </p:cNvPr>
          <p:cNvCxnSpPr>
            <a:cxnSpLocks/>
          </p:cNvCxnSpPr>
          <p:nvPr/>
        </p:nvCxnSpPr>
        <p:spPr>
          <a:xfrm flipV="1">
            <a:off x="6103890" y="4270879"/>
            <a:ext cx="0" cy="4792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3">
            <a:extLst>
              <a:ext uri="{FF2B5EF4-FFF2-40B4-BE49-F238E27FC236}">
                <a16:creationId xmlns:a16="http://schemas.microsoft.com/office/drawing/2014/main" id="{CB2CCFF4-BBC0-47FA-8B65-F6A9A889CA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0210" y="2626062"/>
            <a:ext cx="725562" cy="72556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0D553EB-E337-4FC5-9AC1-FFE05ABE08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3099" y="3231500"/>
            <a:ext cx="725563" cy="72556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7B33E6A-E182-436E-9077-8AF7A7791A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2224" y="2594515"/>
            <a:ext cx="869327" cy="8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90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1986</Words>
  <Application>Microsoft Office PowerPoint</Application>
  <PresentationFormat>Panorámica</PresentationFormat>
  <Paragraphs>254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DM Sans</vt:lpstr>
      <vt:lpstr>Poppins</vt:lpstr>
      <vt:lpstr>Tema de Office 2013 - 2022</vt:lpstr>
      <vt:lpstr>PROCESO DE CONTRATO DE AUXILIARES DE EDUCACIÓN</vt:lpstr>
      <vt:lpstr>DEFINICIÓN</vt:lpstr>
      <vt:lpstr>1. Contratación de Auxiliar de Educación</vt:lpstr>
      <vt:lpstr>REQUISITOS</vt:lpstr>
      <vt:lpstr>2. Requisitos Generales</vt:lpstr>
      <vt:lpstr>3. Requisitos Específicos</vt:lpstr>
      <vt:lpstr>4. Impedimentos</vt:lpstr>
      <vt:lpstr>4. Impedimentos</vt:lpstr>
      <vt:lpstr>5. Identificación y validación de Plazas</vt:lpstr>
      <vt:lpstr>6. Tipos de contratación</vt:lpstr>
      <vt:lpstr>6.1. Contratación excepcional</vt:lpstr>
      <vt:lpstr>6.2. Evaluación de Expedientes</vt:lpstr>
      <vt:lpstr>7. Cronograma</vt:lpstr>
      <vt:lpstr>8. Criterios de evaluación</vt:lpstr>
      <vt:lpstr>8. Criterios de evaluación</vt:lpstr>
      <vt:lpstr>9. Conformación del comité</vt:lpstr>
      <vt:lpstr>10. Procedimiento</vt:lpstr>
      <vt:lpstr>10. Prelación para desempate</vt:lpstr>
      <vt:lpstr>Directorio de especialistas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Roberto Flores Consiglieri</dc:creator>
  <cp:lastModifiedBy>Melissa Lozada Morales</cp:lastModifiedBy>
  <cp:revision>53</cp:revision>
  <dcterms:created xsi:type="dcterms:W3CDTF">2023-03-07T15:24:27Z</dcterms:created>
  <dcterms:modified xsi:type="dcterms:W3CDTF">2024-01-22T14:10:58Z</dcterms:modified>
</cp:coreProperties>
</file>